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62" r:id="rId5"/>
    <p:sldId id="259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60D"/>
    <a:srgbClr val="00784A"/>
    <a:srgbClr val="0059A1"/>
    <a:srgbClr val="00642D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4" autoAdjust="0"/>
    <p:restoredTop sz="94674" autoAdjust="0"/>
  </p:normalViewPr>
  <p:slideViewPr>
    <p:cSldViewPr snapToGrid="0">
      <p:cViewPr varScale="1">
        <p:scale>
          <a:sx n="65" d="100"/>
          <a:sy n="65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1B744BC-2566-4301-B19C-BB7C4416A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783F4D-3EF6-4E58-BDC0-BC5EA9E669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D4FD9-980C-4201-A3BC-E87B56D10092}" type="datetimeFigureOut">
              <a:rPr lang="pt-BR" smtClean="0"/>
              <a:t>24/02/2026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D5BCAF1-F390-4AA8-969B-BB44AA986D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E2205A-FC94-42A8-882A-6ADFE0ACEB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FFE29-DFB7-4868-9B6C-7FF23D11DA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23466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13749-09AD-476D-9A61-EBC21C926C45}" type="datetimeFigureOut">
              <a:rPr lang="pt-BR" smtClean="0"/>
              <a:t>24/02/2026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D860B-CEFE-4F11-88B7-071EC8CF3E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161720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Ícone&#10;&#10;Descrição gerada automaticamente">
            <a:extLst>
              <a:ext uri="{FF2B5EF4-FFF2-40B4-BE49-F238E27FC236}">
                <a16:creationId xmlns:a16="http://schemas.microsoft.com/office/drawing/2014/main" id="{F55841CE-95DB-B506-D6EF-A6CC5DBB54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319" y="0"/>
            <a:ext cx="4634681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6CC289-1770-4C6A-ABCF-CE869F19A3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0400" y="2345142"/>
            <a:ext cx="7789563" cy="1865550"/>
          </a:xfrm>
        </p:spPr>
        <p:txBody>
          <a:bodyPr anchor="t">
            <a:noAutofit/>
          </a:bodyPr>
          <a:lstStyle>
            <a:lvl1pPr algn="l">
              <a:defRPr sz="42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 dirty="0"/>
              <a:t>Título da</a:t>
            </a:r>
            <a:br>
              <a:rPr lang="pt-BR" dirty="0"/>
            </a:br>
            <a:r>
              <a:rPr lang="pt-BR" dirty="0"/>
              <a:t>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A2AAB0-3AEE-4AFF-B45D-2034DE9C41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0400" y="4305833"/>
            <a:ext cx="6606919" cy="1305257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 b="0" spc="100" baseline="0">
                <a:solidFill>
                  <a:schemeClr val="accent6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Nome do bolsista</a:t>
            </a:r>
            <a:br>
              <a:rPr lang="pt-BR" dirty="0"/>
            </a:br>
            <a:r>
              <a:rPr lang="pt-BR" dirty="0"/>
              <a:t>Nome do orientador</a:t>
            </a:r>
            <a:br>
              <a:rPr lang="pt-BR" dirty="0"/>
            </a:br>
            <a:r>
              <a:rPr lang="pt-BR" dirty="0"/>
              <a:t>Demais colaboradores</a:t>
            </a:r>
            <a:br>
              <a:rPr lang="pt-BR" dirty="0"/>
            </a:br>
            <a:r>
              <a:rPr lang="pt-BR" dirty="0"/>
              <a:t>mm/</a:t>
            </a:r>
            <a:r>
              <a:rPr lang="pt-BR" dirty="0" err="1"/>
              <a:t>aaaa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3E1365-F7C5-4039-85F6-264CA67EA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15" y="319583"/>
            <a:ext cx="7973290" cy="131865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10DA840-D1C0-4A45-97BF-7C9BD2EB02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2247" y="166334"/>
            <a:ext cx="1252538" cy="81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5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- opção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objeto, luz&#10;&#10;Descrição gerada automaticamente">
            <a:extLst>
              <a:ext uri="{FF2B5EF4-FFF2-40B4-BE49-F238E27FC236}">
                <a16:creationId xmlns:a16="http://schemas.microsoft.com/office/drawing/2014/main" id="{C0720AA2-340C-A266-8126-E7EE9F9ABC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4554"/>
            <a:ext cx="2609314" cy="413344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319862"/>
            <a:ext cx="7006075" cy="547200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642D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 dirty="0"/>
              <a:t>ASSUNTO DO SLIDE</a:t>
            </a:r>
          </a:p>
        </p:txBody>
      </p:sp>
      <p:sp>
        <p:nvSpPr>
          <p:cNvPr id="13" name="Espaço Reservado para Conteúdo 2">
            <a:extLst>
              <a:ext uri="{FF2B5EF4-FFF2-40B4-BE49-F238E27FC236}">
                <a16:creationId xmlns:a16="http://schemas.microsoft.com/office/drawing/2014/main" id="{051AD475-A352-68AB-3163-8D1C04A02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65" y="1471742"/>
            <a:ext cx="10343071" cy="456675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FA31F13-3D9A-41D5-BEE3-8D1592EDE2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608" y="136437"/>
            <a:ext cx="2880135" cy="11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71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- opção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objeto, luz&#10;&#10;Descrição gerada automaticamente">
            <a:extLst>
              <a:ext uri="{FF2B5EF4-FFF2-40B4-BE49-F238E27FC236}">
                <a16:creationId xmlns:a16="http://schemas.microsoft.com/office/drawing/2014/main" id="{8BFC3570-9A12-D71E-58DF-2D9821EBA8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4554"/>
            <a:ext cx="2609314" cy="4133446"/>
          </a:xfrm>
          <a:prstGeom prst="rect">
            <a:avLst/>
          </a:prstGeom>
        </p:spPr>
      </p:pic>
      <p:pic>
        <p:nvPicPr>
          <p:cNvPr id="6" name="Imagem 5" descr="Uma imagem contendo Interface gráfica do usuário">
            <a:extLst>
              <a:ext uri="{FF2B5EF4-FFF2-40B4-BE49-F238E27FC236}">
                <a16:creationId xmlns:a16="http://schemas.microsoft.com/office/drawing/2014/main" id="{747ED3B8-4E78-EE9E-2291-6E9A73F3B0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534" y="0"/>
            <a:ext cx="4450466" cy="131075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2D4D9C-FD41-4389-B975-A6BA6C671F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4400" y="380244"/>
            <a:ext cx="5176800" cy="406800"/>
          </a:xfrm>
          <a:solidFill>
            <a:srgbClr val="00642D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 dirty="0"/>
              <a:t>ASSUNTO DO SLIDE – OPÇÃO #2</a:t>
            </a:r>
          </a:p>
        </p:txBody>
      </p:sp>
      <p:sp>
        <p:nvSpPr>
          <p:cNvPr id="11" name="Retângulo: Único Canto Recortado 10">
            <a:extLst>
              <a:ext uri="{FF2B5EF4-FFF2-40B4-BE49-F238E27FC236}">
                <a16:creationId xmlns:a16="http://schemas.microsoft.com/office/drawing/2014/main" id="{BFD9DBAF-6667-8F00-BD49-D59AFF5BE5A3}"/>
              </a:ext>
            </a:extLst>
          </p:cNvPr>
          <p:cNvSpPr/>
          <p:nvPr userDrawn="1"/>
        </p:nvSpPr>
        <p:spPr>
          <a:xfrm>
            <a:off x="5392949" y="6152330"/>
            <a:ext cx="5874587" cy="7056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837CAC29-C714-2376-34B0-AE716F9B7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65" y="1471742"/>
            <a:ext cx="10343071" cy="4566750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3" name="Espaço Reservado para Texto 6">
            <a:extLst>
              <a:ext uri="{FF2B5EF4-FFF2-40B4-BE49-F238E27FC236}">
                <a16:creationId xmlns:a16="http://schemas.microsoft.com/office/drawing/2014/main" id="{04AF3487-DDB2-4D68-84F7-22E6C720B8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2949" y="6152330"/>
            <a:ext cx="5822831" cy="22222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pt-BR" dirty="0"/>
              <a:t>Título do Trabalho</a:t>
            </a:r>
          </a:p>
        </p:txBody>
      </p:sp>
      <p:sp>
        <p:nvSpPr>
          <p:cNvPr id="14" name="Espaço Reservado para Texto 6">
            <a:extLst>
              <a:ext uri="{FF2B5EF4-FFF2-40B4-BE49-F238E27FC236}">
                <a16:creationId xmlns:a16="http://schemas.microsoft.com/office/drawing/2014/main" id="{C1CC5519-8BCB-DCC5-03E0-5125CAB3EA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2949" y="6346633"/>
            <a:ext cx="5822831" cy="22222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pt-BR" dirty="0"/>
              <a:t>Nome do bolsista – Tipo de bolsa: </a:t>
            </a:r>
            <a:r>
              <a:rPr lang="pt-BR" dirty="0" err="1"/>
              <a:t>Gradução</a:t>
            </a:r>
            <a:r>
              <a:rPr lang="pt-BR" dirty="0"/>
              <a:t>, Mestrado ou Doutorado</a:t>
            </a:r>
          </a:p>
        </p:txBody>
      </p:sp>
      <p:sp>
        <p:nvSpPr>
          <p:cNvPr id="15" name="Espaço Reservado para Texto 6">
            <a:extLst>
              <a:ext uri="{FF2B5EF4-FFF2-40B4-BE49-F238E27FC236}">
                <a16:creationId xmlns:a16="http://schemas.microsoft.com/office/drawing/2014/main" id="{EE86E7CE-0745-7C4B-6DA9-22D77D51B2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2949" y="6535545"/>
            <a:ext cx="5822831" cy="22222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pt-BR" dirty="0"/>
              <a:t>PRH-XXX</a:t>
            </a:r>
          </a:p>
        </p:txBody>
      </p:sp>
    </p:spTree>
    <p:extLst>
      <p:ext uri="{BB962C8B-B14F-4D97-AF65-F5344CB8AC3E}">
        <p14:creationId xmlns:p14="http://schemas.microsoft.com/office/powerpoint/2010/main" val="342643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objeto, luz&#10;&#10;Descrição gerada automaticamente">
            <a:extLst>
              <a:ext uri="{FF2B5EF4-FFF2-40B4-BE49-F238E27FC236}">
                <a16:creationId xmlns:a16="http://schemas.microsoft.com/office/drawing/2014/main" id="{763B9D5C-3550-0758-9AAA-0AE0357A0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4554"/>
            <a:ext cx="2609314" cy="4133446"/>
          </a:xfrm>
          <a:prstGeom prst="rect">
            <a:avLst/>
          </a:prstGeom>
        </p:spPr>
      </p:pic>
      <p:pic>
        <p:nvPicPr>
          <p:cNvPr id="6" name="Imagem 5" descr="Uma imagem contendo Interface gráfica do usuário">
            <a:extLst>
              <a:ext uri="{FF2B5EF4-FFF2-40B4-BE49-F238E27FC236}">
                <a16:creationId xmlns:a16="http://schemas.microsoft.com/office/drawing/2014/main" id="{89BDA99A-C959-6422-ACBD-38B1ADF743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534" y="0"/>
            <a:ext cx="4450466" cy="1310754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27316-4E00-43BE-A76B-05F9CBAE0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7452"/>
            <a:ext cx="5181600" cy="4583785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A67B69-7C1D-4887-8404-A876243AD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37452"/>
            <a:ext cx="5181600" cy="4583785"/>
          </a:xfrm>
        </p:spPr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2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A30D77E-12B3-EF57-3131-44E511C717BF}"/>
              </a:ext>
            </a:extLst>
          </p:cNvPr>
          <p:cNvSpPr txBox="1">
            <a:spLocks/>
          </p:cNvSpPr>
          <p:nvPr userDrawn="1"/>
        </p:nvSpPr>
        <p:spPr>
          <a:xfrm>
            <a:off x="464400" y="319862"/>
            <a:ext cx="7006075" cy="54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00642D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pt-BR" dirty="0"/>
              <a:t>ASSUNTO DO SLIDE</a:t>
            </a:r>
          </a:p>
        </p:txBody>
      </p:sp>
      <p:sp>
        <p:nvSpPr>
          <p:cNvPr id="12" name="Retângulo: Único Canto Recortado 11">
            <a:extLst>
              <a:ext uri="{FF2B5EF4-FFF2-40B4-BE49-F238E27FC236}">
                <a16:creationId xmlns:a16="http://schemas.microsoft.com/office/drawing/2014/main" id="{1DE1420C-E3BF-9552-B16C-E1993D24BE79}"/>
              </a:ext>
            </a:extLst>
          </p:cNvPr>
          <p:cNvSpPr/>
          <p:nvPr userDrawn="1"/>
        </p:nvSpPr>
        <p:spPr>
          <a:xfrm>
            <a:off x="5392949" y="6152330"/>
            <a:ext cx="5874587" cy="7056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08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objeto, luz&#10;&#10;Descrição gerada automaticamente">
            <a:extLst>
              <a:ext uri="{FF2B5EF4-FFF2-40B4-BE49-F238E27FC236}">
                <a16:creationId xmlns:a16="http://schemas.microsoft.com/office/drawing/2014/main" id="{763B9D5C-3550-0758-9AAA-0AE0357A0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4554"/>
            <a:ext cx="2609314" cy="4133446"/>
          </a:xfrm>
          <a:prstGeom prst="rect">
            <a:avLst/>
          </a:prstGeom>
        </p:spPr>
      </p:pic>
      <p:pic>
        <p:nvPicPr>
          <p:cNvPr id="6" name="Imagem 5" descr="Uma imagem contendo Interface gráfica do usuário">
            <a:extLst>
              <a:ext uri="{FF2B5EF4-FFF2-40B4-BE49-F238E27FC236}">
                <a16:creationId xmlns:a16="http://schemas.microsoft.com/office/drawing/2014/main" id="{89BDA99A-C959-6422-ACBD-38B1ADF743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534" y="0"/>
            <a:ext cx="4450466" cy="1310754"/>
          </a:xfrm>
          <a:prstGeom prst="rect">
            <a:avLst/>
          </a:prstGeom>
        </p:spPr>
      </p:pic>
      <p:sp>
        <p:nvSpPr>
          <p:cNvPr id="3" name="Espaço Reservado para Texto 6">
            <a:extLst>
              <a:ext uri="{FF2B5EF4-FFF2-40B4-BE49-F238E27FC236}">
                <a16:creationId xmlns:a16="http://schemas.microsoft.com/office/drawing/2014/main" id="{694EEFF5-447E-FF7E-33E2-630A48BEB3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00109" y="5111586"/>
            <a:ext cx="1867990" cy="26554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1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pt-BR" dirty="0"/>
              <a:t>Conheça o PRH12/UFPR: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BF8DA6D-34D9-4E62-A28C-588133589F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411" y="5411854"/>
            <a:ext cx="1119553" cy="110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47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8882AAA-4ABB-4162-9BFF-6C78A8FE6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69F273-216C-4DFA-A1CA-6DA127886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E9C112-A5FC-4FDB-BE99-D074F812D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960E8-5490-4812-9709-9BF1E43DF245}" type="datetime1">
              <a:rPr lang="pt-BR" smtClean="0"/>
              <a:t>24/02/2026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C25B3E-12FE-4F85-8171-2ECD71B0B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D49D63-8BFB-42E5-A18C-ACEB5F45C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212D-C84F-44C0-9C7A-5D1497C3E9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93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2" r:id="rId4"/>
    <p:sldLayoutId id="2147483662" r:id="rId5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353A3-A894-FB95-1F0A-CC71B0DF1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400" y="1899866"/>
            <a:ext cx="7298054" cy="2405967"/>
          </a:xfrm>
        </p:spPr>
        <p:txBody>
          <a:bodyPr/>
          <a:lstStyle/>
          <a:p>
            <a:r>
              <a:rPr lang="pt-BR" sz="3200" dirty="0"/>
              <a:t>TÍTULO DO SEU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247058-4978-18CE-2764-8A1C91C7E1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/>
              <a:t>Bolsista: </a:t>
            </a:r>
            <a:r>
              <a:rPr lang="pt-BR" b="1" dirty="0">
                <a:highlight>
                  <a:srgbClr val="FFFF00"/>
                </a:highlight>
              </a:rPr>
              <a:t>Coloque seu nome</a:t>
            </a:r>
          </a:p>
          <a:p>
            <a:r>
              <a:rPr lang="pt-BR" b="1" dirty="0"/>
              <a:t>Orientador: </a:t>
            </a:r>
            <a:r>
              <a:rPr lang="pt-BR" b="1" dirty="0">
                <a:highlight>
                  <a:srgbClr val="FFFF00"/>
                </a:highlight>
              </a:rPr>
              <a:t>Coloque o nome de seu orientador</a:t>
            </a:r>
          </a:p>
          <a:p>
            <a:r>
              <a:rPr lang="pt-BR" b="1" dirty="0">
                <a:highlight>
                  <a:srgbClr val="FFFF00"/>
                </a:highlight>
              </a:rPr>
              <a:t>mm/</a:t>
            </a:r>
            <a:r>
              <a:rPr lang="pt-BR" b="1" dirty="0" err="1">
                <a:highlight>
                  <a:srgbClr val="FFFF00"/>
                </a:highlight>
              </a:rPr>
              <a:t>aaaa</a:t>
            </a:r>
            <a:endParaRPr lang="pt-BR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35310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EB2748-1373-43F4-8DD1-191B9E7AD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65" y="1471742"/>
            <a:ext cx="10343071" cy="82900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Agradecimentos ao apoio financeiro do Programa de Formação de Recursos Humanos da Agência Nacional do Petróleo, Gás Natural e Biocombustíveis - PRH-ANP, em especial ao PRH-ANP 12/UFPR.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8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-1" normalizeH="0" baseline="0" noProof="0" dirty="0">
              <a:ln>
                <a:noFill/>
              </a:ln>
              <a:solidFill>
                <a:srgbClr val="00642D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70AD4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0F92059-3B83-4B0D-85EF-264E55E89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283" y="5152082"/>
            <a:ext cx="1119553" cy="110770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7017099-6C6F-495E-B6B0-8C3FB31291A8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9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AA3163-5811-40AC-BACE-3DCEA3DDAA4B}"/>
              </a:ext>
            </a:extLst>
          </p:cNvPr>
          <p:cNvSpPr txBox="1"/>
          <p:nvPr/>
        </p:nvSpPr>
        <p:spPr>
          <a:xfrm>
            <a:off x="10004391" y="4875083"/>
            <a:ext cx="216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Conheça o PRH-ANP 12/UFPR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614B3EB1-0889-7D05-E2C1-79EF048F9CB9}"/>
              </a:ext>
            </a:extLst>
          </p:cNvPr>
          <p:cNvSpPr txBox="1">
            <a:spLocks/>
          </p:cNvSpPr>
          <p:nvPr/>
        </p:nvSpPr>
        <p:spPr>
          <a:xfrm>
            <a:off x="3451244" y="3009041"/>
            <a:ext cx="4797909" cy="829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41"/>
              </a:spcBef>
              <a:buFontTx/>
              <a:buNone/>
              <a:defRPr/>
            </a:pPr>
            <a:r>
              <a:rPr lang="pt-BR" sz="1800" spc="-1" dirty="0">
                <a:solidFill>
                  <a:srgbClr val="000000"/>
                </a:solidFill>
                <a:highlight>
                  <a:srgbClr val="FFFF00"/>
                </a:highlight>
                <a:latin typeface="Segoe UI Semilight" panose="020B0402040204020203" pitchFamily="34" charset="0"/>
                <a:cs typeface="Segoe UI Semilight" panose="020B0402040204020203" pitchFamily="34" charset="0"/>
              </a:rPr>
              <a:t>Coloque aqui a logo do seu grupo de pesquisa</a:t>
            </a:r>
          </a:p>
          <a:p>
            <a:pPr marL="0" indent="0">
              <a:lnSpc>
                <a:spcPct val="100000"/>
              </a:lnSpc>
              <a:spcBef>
                <a:spcPts val="641"/>
              </a:spcBef>
              <a:buFontTx/>
              <a:buNone/>
              <a:defRPr/>
            </a:pPr>
            <a:endParaRPr lang="pt-BR" sz="18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41"/>
              </a:spcBef>
              <a:buFontTx/>
              <a:buNone/>
              <a:defRPr/>
            </a:pPr>
            <a:endParaRPr lang="pt-BR" sz="2000" b="1" spc="-1" dirty="0">
              <a:solidFill>
                <a:srgbClr val="00642D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41"/>
              </a:spcBef>
              <a:buClr>
                <a:srgbClr val="70AD47"/>
              </a:buClr>
              <a:defRPr/>
            </a:pPr>
            <a:endParaRPr lang="pt-BR" sz="2000" spc="-1" dirty="0">
              <a:solidFill>
                <a:srgbClr val="000000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013CCBB-B0A7-19D1-0F99-1CDFBCAA95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465" y="2844671"/>
            <a:ext cx="2058217" cy="1157747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B7805489-DC17-8C05-E9AE-58063951A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626" y="5342993"/>
            <a:ext cx="5249798" cy="86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EB2748-1373-43F4-8DD1-191B9E7AD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aqui a importância da sua pesquisa para o Setor (Petróleo, Gás, Biocombustíveis e Energia) e o problema que a pesquisa se propões a resolver.</a:t>
            </a: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Faça um resumo do estado da arte do seu assunto.</a:t>
            </a: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Coloque as referências</a:t>
            </a: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mais slides se necessário</a:t>
            </a: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endParaRPr lang="pt-BR" b="1" spc="-1" dirty="0">
              <a:solidFill>
                <a:srgbClr val="00642D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endParaRPr lang="pt-BR" sz="20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endParaRPr kumimoji="0" lang="pt-BR" b="1" i="0" u="none" strike="noStrike" kern="1200" cap="none" spc="-1" normalizeH="0" baseline="0" noProof="0" dirty="0">
              <a:ln>
                <a:noFill/>
              </a:ln>
              <a:solidFill>
                <a:srgbClr val="00642D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AEBD21-BE4E-43C6-9E79-4D9D00A844C0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7390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EB2748-1373-43F4-8DD1-191B9E7AD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-1" normalizeH="0" baseline="0" noProof="0" dirty="0">
                <a:ln>
                  <a:noFill/>
                </a:ln>
                <a:solidFill>
                  <a:srgbClr val="00642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Objetivo Geral</a:t>
            </a:r>
          </a:p>
          <a:p>
            <a:pPr>
              <a:lnSpc>
                <a:spcPct val="150000"/>
              </a:lnSpc>
              <a:spcBef>
                <a:spcPts val="641"/>
              </a:spcBef>
              <a:defRPr/>
            </a:pP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Asadadada</a:t>
            </a:r>
            <a:endParaRPr kumimoji="0" lang="pt-BR" b="1" i="0" u="none" strike="noStrike" kern="1200" cap="none" spc="-1" normalizeH="0" baseline="0" noProof="0" dirty="0">
              <a:ln>
                <a:noFill/>
              </a:ln>
              <a:solidFill>
                <a:srgbClr val="00642D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>
                <a:srgbClr val="70AD4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lv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kumimoji="0" lang="pt-BR" b="1" i="0" u="none" strike="noStrike" kern="1200" cap="none" spc="-1" normalizeH="0" baseline="0" noProof="0" dirty="0">
                <a:ln>
                  <a:noFill/>
                </a:ln>
                <a:solidFill>
                  <a:srgbClr val="00642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Aplicação na Indústria do</a:t>
            </a:r>
            <a:r>
              <a:rPr lang="pt-BR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pt-BR" b="1" spc="-1" dirty="0">
                <a:solidFill>
                  <a:srgbClr val="00642D"/>
                </a:solidFill>
              </a:rPr>
              <a:t>Petróleo, Gás, Biocombustíveis e Energia</a:t>
            </a:r>
            <a:endParaRPr kumimoji="0" lang="pt-BR" b="1" i="0" u="none" strike="noStrike" kern="1200" cap="none" spc="-1" normalizeH="0" baseline="0" noProof="0" dirty="0">
              <a:ln>
                <a:noFill/>
              </a:ln>
              <a:solidFill>
                <a:srgbClr val="00642D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>
                <a:srgbClr val="70AD4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Equipamento/Processo: 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Badfajshbfafh</a:t>
            </a:r>
            <a:r>
              <a:rPr kumimoji="0" lang="pt-BR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 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afhjahfkjha</a:t>
            </a:r>
            <a:endParaRPr kumimoji="0" lang="pt-BR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>
                <a:srgbClr val="70AD4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B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enefícios</a:t>
            </a:r>
            <a:r>
              <a:rPr kumimoji="0" lang="pt-BR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: 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Adfajhfka</a:t>
            </a:r>
            <a:r>
              <a:rPr kumimoji="0" lang="pt-BR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 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afhajhfjafjab</a:t>
            </a:r>
            <a:r>
              <a:rPr kumimoji="0" lang="pt-BR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 </a:t>
            </a:r>
            <a:r>
              <a:rPr kumimoji="0" lang="pt-BR" sz="20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ahfkgakhfgakj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A401B44-3166-40DA-851E-DBF1245925D7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5545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EB2748-1373-43F4-8DD1-191B9E7AD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400" y="1121790"/>
            <a:ext cx="5171535" cy="5089439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a metodologia do seu trabalho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Numere Figuras e tabelas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mais slides se necessário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F02971C-6D63-4EC3-B3E1-0A0DDEABFB96}"/>
              </a:ext>
            </a:extLst>
          </p:cNvPr>
          <p:cNvSpPr txBox="1"/>
          <p:nvPr/>
        </p:nvSpPr>
        <p:spPr>
          <a:xfrm>
            <a:off x="11530362" y="6211229"/>
            <a:ext cx="282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9978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EF4226-DDCC-408A-900A-D4AD2647BE5A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5</a:t>
            </a: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8FB1700D-2A24-174F-9813-4EA4847A86EC}"/>
              </a:ext>
            </a:extLst>
          </p:cNvPr>
          <p:cNvSpPr txBox="1">
            <a:spLocks/>
          </p:cNvSpPr>
          <p:nvPr/>
        </p:nvSpPr>
        <p:spPr>
          <a:xfrm>
            <a:off x="464400" y="1121790"/>
            <a:ext cx="11065962" cy="5089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os resultados (ou resultados parciais) do seu trabalho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Numere Figuras e tabelas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 typeface="Arial" panose="020B0604020202020204" pitchFamily="34" charset="0"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mais slides se necessário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endParaRPr lang="pt-BR" sz="20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90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FE575C-3EF7-4F74-BA05-529FEA3327FE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6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605F9ECD-2AD8-EEEA-8384-3706CE0CCF2F}"/>
              </a:ext>
            </a:extLst>
          </p:cNvPr>
          <p:cNvSpPr txBox="1">
            <a:spLocks/>
          </p:cNvSpPr>
          <p:nvPr/>
        </p:nvSpPr>
        <p:spPr>
          <a:xfrm>
            <a:off x="464400" y="1121790"/>
            <a:ext cx="11065962" cy="5089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Quais as conclusões do trabalho até o momento?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Atingiu o objetivo proposto?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Quais os próximos passos (trabalhos futuros)?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 typeface="Arial" panose="020B0604020202020204" pitchFamily="34" charset="0"/>
              <a:buNone/>
              <a:defRPr/>
            </a:pPr>
            <a:r>
              <a:rPr lang="pt-BR" sz="20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Insira mais slides se necessário</a:t>
            </a:r>
          </a:p>
          <a:p>
            <a:pPr marL="0" indent="0">
              <a:lnSpc>
                <a:spcPct val="150000"/>
              </a:lnSpc>
              <a:spcBef>
                <a:spcPts val="641"/>
              </a:spcBef>
              <a:buFontTx/>
              <a:buNone/>
              <a:defRPr/>
            </a:pPr>
            <a:endParaRPr lang="pt-BR" sz="20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0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04416BA-98B1-4DAD-9E16-434E7AD9BEC7}"/>
              </a:ext>
            </a:extLst>
          </p:cNvPr>
          <p:cNvSpPr txBox="1"/>
          <p:nvPr/>
        </p:nvSpPr>
        <p:spPr>
          <a:xfrm>
            <a:off x="11530362" y="6211229"/>
            <a:ext cx="2759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7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8E2B13-B84D-9523-C3BE-D4DB123AC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202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1C6C6-6C28-4BCF-AAA8-A9A64B58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CRONOGRAMA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9B3FC92-8B5F-4541-A7DC-F7481FFCA08E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8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C5E9457-2900-CD10-D297-D10083C17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475367"/>
              </p:ext>
            </p:extLst>
          </p:nvPr>
        </p:nvGraphicFramePr>
        <p:xfrm>
          <a:off x="1489586" y="1752053"/>
          <a:ext cx="9379267" cy="305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20">
                  <a:extLst>
                    <a:ext uri="{9D8B030D-6E8A-4147-A177-3AD203B41FA5}">
                      <a16:colId xmlns:a16="http://schemas.microsoft.com/office/drawing/2014/main" val="3504609017"/>
                    </a:ext>
                  </a:extLst>
                </a:gridCol>
                <a:gridCol w="3155447">
                  <a:extLst>
                    <a:ext uri="{9D8B030D-6E8A-4147-A177-3AD203B41FA5}">
                      <a16:colId xmlns:a16="http://schemas.microsoft.com/office/drawing/2014/main" val="2896109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tx1"/>
                          </a:solidFill>
                        </a:rPr>
                        <a:t>Etapa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tx1"/>
                          </a:solidFill>
                        </a:rPr>
                        <a:t>Período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5342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Revisão bibliográfica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Duante todo o período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3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Etapa 1 - </a:t>
                      </a:r>
                      <a:r>
                        <a:rPr lang="pt-BR" dirty="0" err="1"/>
                        <a:t>xxxx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Mês </a:t>
                      </a:r>
                      <a:r>
                        <a:rPr lang="pt-BR" dirty="0" err="1"/>
                        <a:t>xyz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928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2 - </a:t>
                      </a:r>
                      <a:r>
                        <a:rPr lang="pt-BR" dirty="0" err="1"/>
                        <a:t>xxxx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Mês </a:t>
                      </a:r>
                      <a:r>
                        <a:rPr lang="pt-BR" dirty="0" err="1"/>
                        <a:t>ywr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91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3 - </a:t>
                      </a:r>
                      <a:r>
                        <a:rPr lang="pt-BR" dirty="0" err="1"/>
                        <a:t>xxxx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705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647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023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229069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1916B0EF-19D9-9F0E-FAEC-52C4EE05074C}"/>
              </a:ext>
            </a:extLst>
          </p:cNvPr>
          <p:cNvSpPr txBox="1"/>
          <p:nvPr/>
        </p:nvSpPr>
        <p:spPr>
          <a:xfrm>
            <a:off x="3480619" y="5228459"/>
            <a:ext cx="4102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Se a etapa foi concluída, deixe em </a:t>
            </a:r>
            <a:r>
              <a:rPr lang="pt-BR" dirty="0">
                <a:highlight>
                  <a:srgbClr val="008000"/>
                </a:highlight>
              </a:rPr>
              <a:t>verde</a:t>
            </a:r>
          </a:p>
          <a:p>
            <a:r>
              <a:rPr lang="pt-BR" dirty="0"/>
              <a:t>Se a etapa é a atual, deixe em </a:t>
            </a:r>
            <a:r>
              <a:rPr lang="pt-BR" dirty="0">
                <a:highlight>
                  <a:srgbClr val="FFFF00"/>
                </a:highlight>
              </a:rPr>
              <a:t>amarelo</a:t>
            </a:r>
          </a:p>
          <a:p>
            <a:r>
              <a:rPr lang="pt-BR" dirty="0"/>
              <a:t>Se a etapa está atrasada, deixe em </a:t>
            </a:r>
            <a:r>
              <a:rPr lang="pt-BR" dirty="0">
                <a:highlight>
                  <a:srgbClr val="F9B60D"/>
                </a:highlight>
              </a:rPr>
              <a:t>laranja</a:t>
            </a:r>
          </a:p>
        </p:txBody>
      </p:sp>
    </p:spTree>
    <p:extLst>
      <p:ext uri="{BB962C8B-B14F-4D97-AF65-F5344CB8AC3E}">
        <p14:creationId xmlns:p14="http://schemas.microsoft.com/office/powerpoint/2010/main" val="4272845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BC6DB-4768-ECE5-553A-89E2BE07A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49759-D382-C45C-318C-618434081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PRODUÇÃO ACADÊMICA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16C6B6-5B4C-5A1E-A6E5-AC43C7D667A7}"/>
              </a:ext>
            </a:extLst>
          </p:cNvPr>
          <p:cNvSpPr txBox="1"/>
          <p:nvPr/>
        </p:nvSpPr>
        <p:spPr>
          <a:xfrm>
            <a:off x="11530362" y="6211229"/>
            <a:ext cx="279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spc="-1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8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F67FA07-5D70-3D26-77DB-273051D9968E}"/>
              </a:ext>
            </a:extLst>
          </p:cNvPr>
          <p:cNvSpPr txBox="1"/>
          <p:nvPr/>
        </p:nvSpPr>
        <p:spPr>
          <a:xfrm>
            <a:off x="630493" y="1652869"/>
            <a:ext cx="103430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spc="-1" dirty="0">
                <a:solidFill>
                  <a:srgbClr val="000000"/>
                </a:solidFill>
              </a:rPr>
              <a:t>Insira sua participação em congressos  e/ou publicação de artigos</a:t>
            </a:r>
          </a:p>
        </p:txBody>
      </p:sp>
    </p:spTree>
    <p:extLst>
      <p:ext uri="{BB962C8B-B14F-4D97-AF65-F5344CB8AC3E}">
        <p14:creationId xmlns:p14="http://schemas.microsoft.com/office/powerpoint/2010/main" val="15110281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7A7F927CA84C448920AF4FC50E206A7" ma:contentTypeVersion="16" ma:contentTypeDescription="Crie um novo documento." ma:contentTypeScope="" ma:versionID="2978d316d08145c83527b169003a45b9">
  <xsd:schema xmlns:xsd="http://www.w3.org/2001/XMLSchema" xmlns:xs="http://www.w3.org/2001/XMLSchema" xmlns:p="http://schemas.microsoft.com/office/2006/metadata/properties" xmlns:ns2="335420cc-bf8a-40d3-9a2b-1b9cb7cfedcb" xmlns:ns3="2cf2cf1a-f0ec-4b26-a5ea-cea8dbc0b759" targetNamespace="http://schemas.microsoft.com/office/2006/metadata/properties" ma:root="true" ma:fieldsID="c66a6dbc95e45725d1507455f00fff0d" ns2:_="" ns3:_="">
    <xsd:import namespace="335420cc-bf8a-40d3-9a2b-1b9cb7cfedcb"/>
    <xsd:import namespace="2cf2cf1a-f0ec-4b26-a5ea-cea8dbc0b7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5420cc-bf8a-40d3-9a2b-1b9cb7cfed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9675d646-2160-4835-ae63-a6df056db8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2cf1a-f0ec-4b26-a5ea-cea8dbc0b7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2b35b9-b3f6-46a8-9d64-6cdbad19d97c}" ma:internalName="TaxCatchAll" ma:showField="CatchAllData" ma:web="2cf2cf1a-f0ec-4b26-a5ea-cea8dbc0b7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335420cc-bf8a-40d3-9a2b-1b9cb7cfedcb" xsi:nil="true"/>
    <TaxCatchAll xmlns="2cf2cf1a-f0ec-4b26-a5ea-cea8dbc0b759" xsi:nil="true"/>
    <lcf76f155ced4ddcb4097134ff3c332f xmlns="335420cc-bf8a-40d3-9a2b-1b9cb7cfedc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627536-EE81-447A-9E84-4B576C33BF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5420cc-bf8a-40d3-9a2b-1b9cb7cfedcb"/>
    <ds:schemaRef ds:uri="2cf2cf1a-f0ec-4b26-a5ea-cea8dbc0b7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59571B-245F-458B-A894-3B8F96B5BB22}">
  <ds:schemaRefs>
    <ds:schemaRef ds:uri="http://schemas.microsoft.com/office/2006/metadata/properties"/>
    <ds:schemaRef ds:uri="http://schemas.microsoft.com/office/infopath/2007/PartnerControls"/>
    <ds:schemaRef ds:uri="335420cc-bf8a-40d3-9a2b-1b9cb7cfedcb"/>
    <ds:schemaRef ds:uri="2cf2cf1a-f0ec-4b26-a5ea-cea8dbc0b759"/>
  </ds:schemaRefs>
</ds:datastoreItem>
</file>

<file path=customXml/itemProps3.xml><?xml version="1.0" encoding="utf-8"?>
<ds:datastoreItem xmlns:ds="http://schemas.openxmlformats.org/officeDocument/2006/customXml" ds:itemID="{9830F275-E646-4A12-9859-CA5A91D33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286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Segoe UI Semilight</vt:lpstr>
      <vt:lpstr>Tema do Office</vt:lpstr>
      <vt:lpstr>TÍTULO DO SEU TRABALHO</vt:lpstr>
      <vt:lpstr>INTRODUÇÃO</vt:lpstr>
      <vt:lpstr>OBJETIVOS</vt:lpstr>
      <vt:lpstr>METODOLOGIA</vt:lpstr>
      <vt:lpstr>RESULTADOS</vt:lpstr>
      <vt:lpstr>CONSIDERAÇÕES FINAIS</vt:lpstr>
      <vt:lpstr>REFERÊNCIAS</vt:lpstr>
      <vt:lpstr>CRONOGRAMA</vt:lpstr>
      <vt:lpstr>PRODUÇÃO ACADÊMICA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Carlos Machado</dc:creator>
  <cp:lastModifiedBy>Renata Valt</cp:lastModifiedBy>
  <cp:revision>27</cp:revision>
  <dcterms:created xsi:type="dcterms:W3CDTF">2021-02-04T19:48:34Z</dcterms:created>
  <dcterms:modified xsi:type="dcterms:W3CDTF">2026-02-24T11:46:02Z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0x010100F7A7F927CA84C448920AF4FC50E206A7</vt:lpwstr>
  </property>
  <property fmtid="{D5CDD505-2E9C-101B-9397-08002B2CF9AE}" pid="3" name="MediaServiceImageTags">
    <vt:lpwstr/>
  </property>
</Properties>
</file>